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2" r:id="rId25"/>
    <p:sldId id="280" r:id="rId26"/>
    <p:sldId id="283" r:id="rId27"/>
    <p:sldId id="281" r:id="rId28"/>
    <p:sldId id="284" r:id="rId29"/>
    <p:sldId id="285" r:id="rId30"/>
    <p:sldId id="286" r:id="rId31"/>
    <p:sldId id="287" r:id="rId32"/>
    <p:sldId id="288" r:id="rId33"/>
    <p:sldId id="289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744" autoAdjust="0"/>
  </p:normalViewPr>
  <p:slideViewPr>
    <p:cSldViewPr>
      <p:cViewPr varScale="1">
        <p:scale>
          <a:sx n="64" d="100"/>
          <a:sy n="64" d="100"/>
        </p:scale>
        <p:origin x="-156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по предметам в </a:t>
            </a: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8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2022-2023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 году</a:t>
            </a:r>
          </a:p>
        </c:rich>
      </c:tx>
      <c:layout/>
      <c:overlay val="0"/>
      <c:spPr>
        <a:noFill/>
        <a:ln w="25161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качество </c:v>
                </c:pt>
              </c:strCache>
            </c:strRef>
          </c:tx>
          <c:spPr>
            <a:solidFill>
              <a:srgbClr val="5B9BD5"/>
            </a:solidFill>
            <a:ln w="25161">
              <a:noFill/>
            </a:ln>
          </c:spPr>
          <c:invertIfNegative val="0"/>
          <c:cat>
            <c:strRef>
              <c:f>Лист1!$A$2:$A$11</c:f>
              <c:strCache>
                <c:ptCount val="10"/>
                <c:pt idx="0">
                  <c:v>математика </c:v>
                </c:pt>
                <c:pt idx="1">
                  <c:v>русский язык</c:v>
                </c:pt>
                <c:pt idx="2">
                  <c:v>история</c:v>
                </c:pt>
                <c:pt idx="3">
                  <c:v>физика</c:v>
                </c:pt>
                <c:pt idx="4">
                  <c:v>химия</c:v>
                </c:pt>
                <c:pt idx="5">
                  <c:v>география</c:v>
                </c:pt>
                <c:pt idx="6">
                  <c:v>биология</c:v>
                </c:pt>
                <c:pt idx="7">
                  <c:v>обществознание</c:v>
                </c:pt>
                <c:pt idx="8">
                  <c:v>информатика и ИКТ</c:v>
                </c:pt>
                <c:pt idx="9">
                  <c:v>Литература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28</c:v>
                </c:pt>
                <c:pt idx="1">
                  <c:v>54.8</c:v>
                </c:pt>
                <c:pt idx="2">
                  <c:v>100</c:v>
                </c:pt>
                <c:pt idx="3">
                  <c:v>66.7</c:v>
                </c:pt>
                <c:pt idx="4">
                  <c:v>85.7</c:v>
                </c:pt>
                <c:pt idx="5">
                  <c:v>59.3</c:v>
                </c:pt>
                <c:pt idx="6">
                  <c:v>90</c:v>
                </c:pt>
                <c:pt idx="7">
                  <c:v>62.5</c:v>
                </c:pt>
                <c:pt idx="8">
                  <c:v>29.4</c:v>
                </c:pt>
                <c:pt idx="9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успеваемость</c:v>
                </c:pt>
              </c:strCache>
            </c:strRef>
          </c:tx>
          <c:invertIfNegative val="0"/>
          <c:cat>
            <c:strRef>
              <c:f>Лист1!$A$2:$A$11</c:f>
              <c:strCache>
                <c:ptCount val="10"/>
                <c:pt idx="0">
                  <c:v>математика </c:v>
                </c:pt>
                <c:pt idx="1">
                  <c:v>русский язык</c:v>
                </c:pt>
                <c:pt idx="2">
                  <c:v>история</c:v>
                </c:pt>
                <c:pt idx="3">
                  <c:v>физика</c:v>
                </c:pt>
                <c:pt idx="4">
                  <c:v>химия</c:v>
                </c:pt>
                <c:pt idx="5">
                  <c:v>география</c:v>
                </c:pt>
                <c:pt idx="6">
                  <c:v>биология</c:v>
                </c:pt>
                <c:pt idx="7">
                  <c:v>обществознание</c:v>
                </c:pt>
                <c:pt idx="8">
                  <c:v>информатика и ИКТ</c:v>
                </c:pt>
                <c:pt idx="9">
                  <c:v>Литература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2275840"/>
        <c:axId val="34874496"/>
      </c:barChart>
      <c:catAx>
        <c:axId val="32275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43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874496"/>
        <c:crosses val="autoZero"/>
        <c:auto val="1"/>
        <c:lblAlgn val="ctr"/>
        <c:lblOffset val="100"/>
        <c:noMultiLvlLbl val="0"/>
      </c:catAx>
      <c:valAx>
        <c:axId val="34874496"/>
        <c:scaling>
          <c:orientation val="minMax"/>
        </c:scaling>
        <c:delete val="0"/>
        <c:axPos val="l"/>
        <c:majorGridlines>
          <c:spPr>
            <a:ln w="943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29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892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275840"/>
        <c:crosses val="autoZero"/>
        <c:crossBetween val="between"/>
      </c:valAx>
      <c:spPr>
        <a:noFill/>
        <a:ln w="25283">
          <a:noFill/>
        </a:ln>
      </c:spPr>
    </c:plotArea>
    <c:legend>
      <c:legendPos val="b"/>
      <c:layout>
        <c:manualLayout>
          <c:xMode val="edge"/>
          <c:yMode val="edge"/>
          <c:x val="0.35110521806535838"/>
          <c:y val="0.93303517060367447"/>
          <c:w val="0.2614256456284933"/>
          <c:h val="6.696482939632542E-2"/>
        </c:manualLayout>
      </c:layout>
      <c:overlay val="0"/>
      <c:spPr>
        <a:noFill/>
        <a:ln w="25161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43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BF5A-0807-45AE-8436-5DBA3ED78541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46EE6F-5C5E-4089-8939-CD12E16780E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BF5A-0807-45AE-8436-5DBA3ED78541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EE6F-5C5E-4089-8939-CD12E16780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BF5A-0807-45AE-8436-5DBA3ED78541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EE6F-5C5E-4089-8939-CD12E16780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BF5A-0807-45AE-8436-5DBA3ED78541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EE6F-5C5E-4089-8939-CD12E16780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BF5A-0807-45AE-8436-5DBA3ED78541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EE6F-5C5E-4089-8939-CD12E16780E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BF5A-0807-45AE-8436-5DBA3ED78541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EE6F-5C5E-4089-8939-CD12E16780E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BF5A-0807-45AE-8436-5DBA3ED78541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EE6F-5C5E-4089-8939-CD12E16780E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BF5A-0807-45AE-8436-5DBA3ED78541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EE6F-5C5E-4089-8939-CD12E16780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BF5A-0807-45AE-8436-5DBA3ED78541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EE6F-5C5E-4089-8939-CD12E16780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BF5A-0807-45AE-8436-5DBA3ED78541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EE6F-5C5E-4089-8939-CD12E16780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9BF5A-0807-45AE-8436-5DBA3ED78541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EE6F-5C5E-4089-8939-CD12E16780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3D9BF5A-0807-45AE-8436-5DBA3ED78541}" type="datetimeFigureOut">
              <a:rPr lang="ru-RU" smtClean="0"/>
              <a:t>30.08.2023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546EE6F-5C5E-4089-8939-CD12E16780E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Сравнительный анализ государственной итоговой аттестации по образовательным программам среднего общего образования и основного общего образования в МОБУ СОШ д. Николаевка 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МР Уфимский район РБ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за 2020- 2023 гг.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5229200"/>
            <a:ext cx="3096344" cy="76964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31.08.2023г.</a:t>
            </a:r>
          </a:p>
          <a:p>
            <a:pPr algn="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Захарова Е.В., ЗДУВР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gdz-reshim.ru/wp-content/uploads/2016/05/propisi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67" y="3933056"/>
            <a:ext cx="3505572" cy="23280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169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44" t="32144" r="29722" b="35713"/>
          <a:stretch/>
        </p:blipFill>
        <p:spPr bwMode="auto">
          <a:xfrm>
            <a:off x="395536" y="669773"/>
            <a:ext cx="5651535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3" t="40625" r="28110" b="21670"/>
          <a:stretch/>
        </p:blipFill>
        <p:spPr bwMode="auto">
          <a:xfrm>
            <a:off x="3707904" y="3429000"/>
            <a:ext cx="5111646" cy="275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194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Физика</a:t>
            </a:r>
            <a:r>
              <a:rPr lang="ru-RU" sz="28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4011242"/>
              </p:ext>
            </p:extLst>
          </p:nvPr>
        </p:nvGraphicFramePr>
        <p:xfrm>
          <a:off x="827581" y="1844824"/>
          <a:ext cx="7920882" cy="35283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6407"/>
                <a:gridCol w="560447"/>
                <a:gridCol w="560447"/>
                <a:gridCol w="574013"/>
                <a:gridCol w="701196"/>
                <a:gridCol w="701196"/>
                <a:gridCol w="701196"/>
                <a:gridCol w="701196"/>
                <a:gridCol w="701196"/>
                <a:gridCol w="701196"/>
                <a:gridCol w="701196"/>
                <a:gridCol w="701196"/>
              </a:tblGrid>
              <a:tr h="463023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2020-2021 </a:t>
                      </a:r>
                      <a:r>
                        <a:rPr lang="ru-RU" sz="1600" dirty="0" err="1">
                          <a:effectLst/>
                        </a:rPr>
                        <a:t>уч.год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2021-2022 уч.год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2022-2023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02346"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 участников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Качество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Успеваемость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участников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Качество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Успеваемость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 балл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 участников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Качество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Успеваемость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 балл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</a:tr>
              <a:tr h="4630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66,7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749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76" t="45625" r="29722" b="17418"/>
          <a:stretch/>
        </p:blipFill>
        <p:spPr bwMode="auto">
          <a:xfrm>
            <a:off x="395536" y="404664"/>
            <a:ext cx="4983480" cy="2703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6" t="43084" r="25115" b="16957"/>
          <a:stretch/>
        </p:blipFill>
        <p:spPr bwMode="auto">
          <a:xfrm>
            <a:off x="3347864" y="3573016"/>
            <a:ext cx="5606321" cy="2923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04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Химия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1017951"/>
              </p:ext>
            </p:extLst>
          </p:nvPr>
        </p:nvGraphicFramePr>
        <p:xfrm>
          <a:off x="611564" y="1196752"/>
          <a:ext cx="8352923" cy="33717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0030"/>
                <a:gridCol w="591017"/>
                <a:gridCol w="591017"/>
                <a:gridCol w="605323"/>
                <a:gridCol w="739442"/>
                <a:gridCol w="739442"/>
                <a:gridCol w="739442"/>
                <a:gridCol w="739442"/>
                <a:gridCol w="739442"/>
                <a:gridCol w="739442"/>
                <a:gridCol w="739442"/>
                <a:gridCol w="739442"/>
              </a:tblGrid>
              <a:tr h="442472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2020-2021 </a:t>
                      </a:r>
                      <a:r>
                        <a:rPr lang="ru-RU" sz="1800" dirty="0" err="1">
                          <a:effectLst/>
                        </a:rPr>
                        <a:t>уч.год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2021-2022 уч.год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2022-2023 уч.год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6843"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количество участников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Качество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Успеваемость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Средний балл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количество участников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Качество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Успеваемость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Средний балл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количество участников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Качество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Успеваемость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Средний балл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</a:tr>
              <a:tr h="4424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3,5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85,7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4,1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06550" y="3124042"/>
            <a:ext cx="18473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92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78" t="45208" r="25035" b="20208"/>
          <a:stretch/>
        </p:blipFill>
        <p:spPr bwMode="auto">
          <a:xfrm>
            <a:off x="107504" y="116632"/>
            <a:ext cx="6527134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57" t="35886" r="25230" b="28228"/>
          <a:stretch/>
        </p:blipFill>
        <p:spPr bwMode="auto">
          <a:xfrm>
            <a:off x="2555776" y="3356990"/>
            <a:ext cx="6273344" cy="2977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991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География</a:t>
            </a:r>
            <a:r>
              <a:rPr lang="ru-RU" sz="28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9536265"/>
              </p:ext>
            </p:extLst>
          </p:nvPr>
        </p:nvGraphicFramePr>
        <p:xfrm>
          <a:off x="683566" y="1772816"/>
          <a:ext cx="8136904" cy="33882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3219"/>
                <a:gridCol w="575732"/>
                <a:gridCol w="575732"/>
                <a:gridCol w="589669"/>
                <a:gridCol w="720319"/>
                <a:gridCol w="720319"/>
                <a:gridCol w="720319"/>
                <a:gridCol w="720319"/>
                <a:gridCol w="720319"/>
                <a:gridCol w="720319"/>
                <a:gridCol w="720319"/>
                <a:gridCol w="720319"/>
              </a:tblGrid>
              <a:tr h="434674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2020-2021 </a:t>
                      </a:r>
                      <a:r>
                        <a:rPr lang="ru-RU" sz="1600" dirty="0" err="1">
                          <a:effectLst/>
                        </a:rPr>
                        <a:t>уч.год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2021-2022 </a:t>
                      </a:r>
                      <a:r>
                        <a:rPr lang="ru-RU" sz="1600" dirty="0" err="1">
                          <a:effectLst/>
                        </a:rPr>
                        <a:t>уч.год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</a:rPr>
                        <a:t>2022-2023 </a:t>
                      </a:r>
                      <a:r>
                        <a:rPr lang="ru-RU" sz="1600" dirty="0" err="1" smtClean="0">
                          <a:effectLst/>
                        </a:rPr>
                        <a:t>уч.год</a:t>
                      </a:r>
                      <a:endParaRPr lang="ru-RU" sz="16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43019"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участников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Качество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Успеваемость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участников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Качество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Успеваемость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участников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Качество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Успеваемость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 балл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</a:tr>
              <a:tr h="4346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59,3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3,7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526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4" t="21459" r="28339" b="42828"/>
          <a:stretch/>
        </p:blipFill>
        <p:spPr bwMode="auto">
          <a:xfrm>
            <a:off x="251520" y="263452"/>
            <a:ext cx="5691732" cy="2949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3" t="44313" r="28456" b="19006"/>
          <a:stretch/>
        </p:blipFill>
        <p:spPr bwMode="auto">
          <a:xfrm>
            <a:off x="3491880" y="3429000"/>
            <a:ext cx="5505160" cy="293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640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Биология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8424216"/>
              </p:ext>
            </p:extLst>
          </p:nvPr>
        </p:nvGraphicFramePr>
        <p:xfrm>
          <a:off x="683567" y="1628800"/>
          <a:ext cx="8136904" cy="4104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3219"/>
                <a:gridCol w="575732"/>
                <a:gridCol w="575732"/>
                <a:gridCol w="589669"/>
                <a:gridCol w="720319"/>
                <a:gridCol w="720319"/>
                <a:gridCol w="720319"/>
                <a:gridCol w="720319"/>
                <a:gridCol w="720319"/>
                <a:gridCol w="720319"/>
                <a:gridCol w="720319"/>
                <a:gridCol w="720319"/>
              </a:tblGrid>
              <a:tr h="538618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2020-2021 </a:t>
                      </a:r>
                      <a:r>
                        <a:rPr lang="ru-RU" sz="1600" dirty="0" err="1">
                          <a:effectLst/>
                        </a:rPr>
                        <a:t>уч.год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2021-2022 уч.год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2022-2023 уч.год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27219"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 участников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Качество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Успеваемость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участников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Качество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Успеваемость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 участников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Качество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Успеваемость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 балл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</a:tr>
              <a:tr h="538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68,8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135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7" t="47708" r="28455" b="16804"/>
          <a:stretch/>
        </p:blipFill>
        <p:spPr bwMode="auto">
          <a:xfrm>
            <a:off x="107504" y="16852"/>
            <a:ext cx="6513075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3" t="38781" r="25115" b="26998"/>
          <a:stretch/>
        </p:blipFill>
        <p:spPr bwMode="auto">
          <a:xfrm>
            <a:off x="2627784" y="3717032"/>
            <a:ext cx="6302415" cy="283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973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Обществознание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561282"/>
              </p:ext>
            </p:extLst>
          </p:nvPr>
        </p:nvGraphicFramePr>
        <p:xfrm>
          <a:off x="755575" y="1340768"/>
          <a:ext cx="8136904" cy="38884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3219"/>
                <a:gridCol w="575732"/>
                <a:gridCol w="575732"/>
                <a:gridCol w="589669"/>
                <a:gridCol w="720319"/>
                <a:gridCol w="720319"/>
                <a:gridCol w="720319"/>
                <a:gridCol w="720319"/>
                <a:gridCol w="720319"/>
                <a:gridCol w="720319"/>
                <a:gridCol w="720319"/>
                <a:gridCol w="720319"/>
              </a:tblGrid>
              <a:tr h="51027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2020-2021 </a:t>
                      </a:r>
                      <a:r>
                        <a:rPr lang="ru-RU" sz="1600" dirty="0" err="1">
                          <a:effectLst/>
                        </a:rPr>
                        <a:t>уч.год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2021-2022 уч.год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2022-2023 уч.год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67892"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 участников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Качество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Успеваемость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 участников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Качество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Успеваемость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 балл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 участников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Качество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Успеваемость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 балл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</a:tr>
              <a:tr h="510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33,3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44,4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3,4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62,5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3,6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710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0502" y="1484784"/>
            <a:ext cx="6996641" cy="15935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ОГЭ</a:t>
            </a:r>
            <a:br>
              <a:rPr lang="ru-RU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0185558"/>
              </p:ext>
            </p:extLst>
          </p:nvPr>
        </p:nvGraphicFramePr>
        <p:xfrm>
          <a:off x="251522" y="1052739"/>
          <a:ext cx="8352926" cy="56166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0784"/>
                <a:gridCol w="398296"/>
                <a:gridCol w="585558"/>
                <a:gridCol w="553213"/>
                <a:gridCol w="553213"/>
                <a:gridCol w="529160"/>
                <a:gridCol w="588047"/>
                <a:gridCol w="588047"/>
                <a:gridCol w="587218"/>
                <a:gridCol w="705822"/>
                <a:gridCol w="588047"/>
                <a:gridCol w="945521"/>
              </a:tblGrid>
              <a:tr h="9705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Предмет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"5"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"4"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"3"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"2"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Количество участников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vert="vert270" anchor="ctr"/>
                </a:tc>
                <a:tc gridSpan="3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Средняя оценка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Качество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vert="vert270" anchor="ctr"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Успеваемость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vert="vert270"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Доля выпускников не сдавших, %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vert="vert270"/>
                </a:tc>
              </a:tr>
              <a:tr h="9555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 ОУ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 району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 РБ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vert="vert27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93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</a:rPr>
                        <a:t>математика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29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42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3,3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</a:tr>
              <a:tr h="4793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</a:rPr>
                        <a:t>русский язык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19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42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3,8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54,8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</a:tr>
              <a:tr h="285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</a:rPr>
                        <a:t>История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</a:tr>
              <a:tr h="285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</a:rPr>
                        <a:t>Физика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66,7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</a:tr>
              <a:tr h="285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</a:rPr>
                        <a:t>Химия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4,1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85,7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</a:tr>
              <a:tr h="285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</a:rPr>
                        <a:t>География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3,7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59,3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</a:tr>
              <a:tr h="285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</a:rPr>
                        <a:t>Биология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90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</a:tr>
              <a:tr h="4893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</a:rPr>
                        <a:t>Обществознание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16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3,6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62,5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</a:tr>
              <a:tr h="2858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</a:rPr>
                        <a:t>Литература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</a:tr>
              <a:tr h="527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effectLst/>
                        </a:rPr>
                        <a:t>информатика и ИКТ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3,4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29,4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13" marR="6361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11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76" t="39792" r="29722" b="27049"/>
          <a:stretch/>
        </p:blipFill>
        <p:spPr bwMode="auto">
          <a:xfrm>
            <a:off x="107504" y="188640"/>
            <a:ext cx="621345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3" t="44928" r="28456" b="20236"/>
          <a:stretch/>
        </p:blipFill>
        <p:spPr bwMode="auto">
          <a:xfrm>
            <a:off x="2931172" y="3501008"/>
            <a:ext cx="6178066" cy="3107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661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Информатика и ИКТ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123875"/>
              </p:ext>
            </p:extLst>
          </p:nvPr>
        </p:nvGraphicFramePr>
        <p:xfrm>
          <a:off x="683567" y="1268757"/>
          <a:ext cx="8136904" cy="45365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3219"/>
                <a:gridCol w="575732"/>
                <a:gridCol w="575732"/>
                <a:gridCol w="589669"/>
                <a:gridCol w="720319"/>
                <a:gridCol w="720319"/>
                <a:gridCol w="720319"/>
                <a:gridCol w="720319"/>
                <a:gridCol w="720319"/>
                <a:gridCol w="720319"/>
                <a:gridCol w="720319"/>
                <a:gridCol w="720319"/>
              </a:tblGrid>
              <a:tr h="595316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2020-2021 </a:t>
                      </a:r>
                      <a:r>
                        <a:rPr lang="ru-RU" sz="120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уч.год</a:t>
                      </a:r>
                      <a:endParaRPr lang="ru-RU" sz="1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2021-2022 уч.год</a:t>
                      </a:r>
                      <a:endParaRPr lang="ru-RU" sz="1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2022-2023 уч.год</a:t>
                      </a:r>
                      <a:endParaRPr lang="ru-RU" sz="1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45874"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количество участников</a:t>
                      </a:r>
                      <a:endParaRPr lang="ru-RU" sz="1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Качество</a:t>
                      </a:r>
                      <a:endParaRPr lang="ru-RU" sz="1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Успеваемость</a:t>
                      </a:r>
                      <a:endParaRPr lang="ru-RU" sz="1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Средний балл</a:t>
                      </a:r>
                      <a:endParaRPr lang="ru-RU" sz="1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количество участников</a:t>
                      </a:r>
                      <a:endParaRPr lang="ru-RU" sz="1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Качество</a:t>
                      </a:r>
                      <a:endParaRPr lang="ru-RU" sz="1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Успеваемость</a:t>
                      </a:r>
                      <a:endParaRPr lang="ru-RU" sz="1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Средний балл</a:t>
                      </a:r>
                      <a:endParaRPr lang="ru-RU" sz="1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количество участников</a:t>
                      </a:r>
                      <a:endParaRPr lang="ru-RU" sz="1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Качество</a:t>
                      </a:r>
                      <a:endParaRPr lang="ru-RU" sz="1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Успеваемость</a:t>
                      </a:r>
                      <a:endParaRPr lang="ru-RU" sz="1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Средний балл</a:t>
                      </a:r>
                      <a:endParaRPr lang="ru-RU" sz="1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</a:tr>
              <a:tr h="5953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75</a:t>
                      </a:r>
                      <a:endParaRPr lang="ru-RU" sz="1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100</a:t>
                      </a:r>
                      <a:endParaRPr lang="ru-RU" sz="1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3,8</a:t>
                      </a:r>
                      <a:endParaRPr lang="ru-RU" sz="1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10</a:t>
                      </a:r>
                      <a:endParaRPr lang="ru-RU" sz="1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80</a:t>
                      </a:r>
                      <a:endParaRPr lang="ru-RU" sz="1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100</a:t>
                      </a:r>
                      <a:endParaRPr lang="ru-RU" sz="1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17</a:t>
                      </a:r>
                      <a:endParaRPr lang="ru-RU" sz="1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29,4</a:t>
                      </a:r>
                      <a:endParaRPr lang="ru-RU" sz="1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100</a:t>
                      </a:r>
                      <a:endParaRPr lang="ru-RU" sz="1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3,4</a:t>
                      </a:r>
                      <a:endParaRPr lang="ru-RU" sz="1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013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76" t="23334" r="29722" b="44262"/>
          <a:stretch/>
        </p:blipFill>
        <p:spPr bwMode="auto">
          <a:xfrm>
            <a:off x="179512" y="134454"/>
            <a:ext cx="6496801" cy="309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2" t="47207" r="24999" b="15932"/>
          <a:stretch/>
        </p:blipFill>
        <p:spPr bwMode="auto">
          <a:xfrm>
            <a:off x="2771799" y="3501008"/>
            <a:ext cx="6171295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247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Литература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0342620"/>
              </p:ext>
            </p:extLst>
          </p:nvPr>
        </p:nvGraphicFramePr>
        <p:xfrm>
          <a:off x="467546" y="1268757"/>
          <a:ext cx="7848871" cy="40324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0804"/>
                <a:gridCol w="555352"/>
                <a:gridCol w="555352"/>
                <a:gridCol w="568795"/>
                <a:gridCol w="694821"/>
                <a:gridCol w="694821"/>
                <a:gridCol w="694821"/>
                <a:gridCol w="694821"/>
                <a:gridCol w="694821"/>
                <a:gridCol w="694821"/>
                <a:gridCol w="694821"/>
                <a:gridCol w="694821"/>
              </a:tblGrid>
              <a:tr h="52917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2020-2021 </a:t>
                      </a:r>
                      <a:r>
                        <a:rPr lang="ru-RU" sz="1600" dirty="0" err="1">
                          <a:effectLst/>
                        </a:rPr>
                        <a:t>уч.год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2021-2022 уч.год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2022-2023 уч.год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74110"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участников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Качество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Успеваемость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 балл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участников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Качество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Успеваемость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участников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Качество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Успеваемость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 балл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</a:tr>
              <a:tr h="529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691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41" t="49167" r="35137" b="14549"/>
          <a:stretch/>
        </p:blipFill>
        <p:spPr bwMode="auto">
          <a:xfrm>
            <a:off x="539552" y="476672"/>
            <a:ext cx="8028384" cy="5643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931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8" t="21667" r="14629" b="10656"/>
          <a:stretch/>
        </p:blipFill>
        <p:spPr bwMode="auto">
          <a:xfrm>
            <a:off x="179512" y="692696"/>
            <a:ext cx="8867431" cy="495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508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8" t="24375" r="30643" b="45082"/>
          <a:stretch/>
        </p:blipFill>
        <p:spPr bwMode="auto">
          <a:xfrm>
            <a:off x="395536" y="1484784"/>
            <a:ext cx="843174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582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2" t="59792" r="30643" b="12500"/>
          <a:stretch/>
        </p:blipFill>
        <p:spPr bwMode="auto">
          <a:xfrm>
            <a:off x="148347" y="1340768"/>
            <a:ext cx="8999424" cy="3647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85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8" t="22292" r="30643" b="48156"/>
          <a:stretch/>
        </p:blipFill>
        <p:spPr bwMode="auto">
          <a:xfrm>
            <a:off x="539552" y="1484784"/>
            <a:ext cx="8352928" cy="3589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281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8" t="39140" r="31011" b="21721"/>
          <a:stretch/>
        </p:blipFill>
        <p:spPr bwMode="auto">
          <a:xfrm>
            <a:off x="395536" y="764704"/>
            <a:ext cx="852280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724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7999171"/>
              </p:ext>
            </p:extLst>
          </p:nvPr>
        </p:nvGraphicFramePr>
        <p:xfrm>
          <a:off x="467544" y="980729"/>
          <a:ext cx="8280920" cy="4608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2330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2" t="43542" r="30643" b="16394"/>
          <a:stretch/>
        </p:blipFill>
        <p:spPr bwMode="auto">
          <a:xfrm>
            <a:off x="467544" y="1052736"/>
            <a:ext cx="798613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8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2" t="50416" r="30758" b="21517"/>
          <a:stretch/>
        </p:blipFill>
        <p:spPr bwMode="auto">
          <a:xfrm>
            <a:off x="265958" y="1484783"/>
            <a:ext cx="8410498" cy="3463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988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05" t="44792" r="30758" b="27254"/>
          <a:stretch/>
        </p:blipFill>
        <p:spPr bwMode="auto">
          <a:xfrm>
            <a:off x="467544" y="1772816"/>
            <a:ext cx="810063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059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Спасибо за внимание!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00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8600"/>
            <a:ext cx="8229600" cy="1600200"/>
          </a:xfrm>
        </p:spPr>
        <p:txBody>
          <a:bodyPr/>
          <a:lstStyle/>
          <a:p>
            <a:r>
              <a:rPr lang="ru-RU" dirty="0" smtClean="0"/>
              <a:t>Математика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6058059"/>
              </p:ext>
            </p:extLst>
          </p:nvPr>
        </p:nvGraphicFramePr>
        <p:xfrm>
          <a:off x="539550" y="1672734"/>
          <a:ext cx="7920881" cy="26203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0259"/>
                <a:gridCol w="755036"/>
                <a:gridCol w="597237"/>
                <a:gridCol w="635188"/>
                <a:gridCol w="609221"/>
                <a:gridCol w="755036"/>
                <a:gridCol w="620209"/>
                <a:gridCol w="635188"/>
                <a:gridCol w="609221"/>
                <a:gridCol w="770016"/>
                <a:gridCol w="657160"/>
                <a:gridCol w="697110"/>
              </a:tblGrid>
              <a:tr h="306263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2020-2021 </a:t>
                      </a:r>
                      <a:r>
                        <a:rPr lang="ru-RU" sz="1400" dirty="0" err="1">
                          <a:effectLst/>
                        </a:rPr>
                        <a:t>уч.год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2021-2022 уч.год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2022-2023 уч.год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1300"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количество участников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Качество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Успеваемость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Средний балл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количество участников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Качество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Успеваемость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Средний балл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количество участников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Качество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Успеваемость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Средний балл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</a:tr>
              <a:tr h="592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54,8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40,5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444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4" t="44246" r="25929" b="11508"/>
          <a:stretch/>
        </p:blipFill>
        <p:spPr bwMode="auto">
          <a:xfrm>
            <a:off x="3347864" y="3212976"/>
            <a:ext cx="5675086" cy="3236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5" t="40672" r="26681" b="18656"/>
          <a:stretch/>
        </p:blipFill>
        <p:spPr bwMode="auto">
          <a:xfrm>
            <a:off x="251520" y="261764"/>
            <a:ext cx="5458690" cy="297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921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Русский язык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5786680"/>
              </p:ext>
            </p:extLst>
          </p:nvPr>
        </p:nvGraphicFramePr>
        <p:xfrm>
          <a:off x="971598" y="1268758"/>
          <a:ext cx="7344819" cy="37444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1578"/>
                <a:gridCol w="519687"/>
                <a:gridCol w="519687"/>
                <a:gridCol w="532267"/>
                <a:gridCol w="650200"/>
                <a:gridCol w="650200"/>
                <a:gridCol w="650200"/>
                <a:gridCol w="650200"/>
                <a:gridCol w="650200"/>
                <a:gridCol w="650200"/>
                <a:gridCol w="650200"/>
                <a:gridCol w="650200"/>
              </a:tblGrid>
              <a:tr h="491372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2020-2021 </a:t>
                      </a:r>
                      <a:r>
                        <a:rPr lang="ru-RU" sz="1600" dirty="0" err="1">
                          <a:effectLst/>
                        </a:rPr>
                        <a:t>уч.год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2021-2023 уч.год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2022-2023 уч.год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61673"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 участников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Качество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Успеваемость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участников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Качество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Успеваемость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 участников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Качество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Успеваемость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</a:tr>
              <a:tr h="4913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66,7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89,2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54,8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3,8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13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7" t="36553" r="29722" b="18453"/>
          <a:stretch/>
        </p:blipFill>
        <p:spPr bwMode="auto">
          <a:xfrm>
            <a:off x="251520" y="188640"/>
            <a:ext cx="5381104" cy="326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2" t="39631" r="27106" b="20738"/>
          <a:stretch/>
        </p:blipFill>
        <p:spPr bwMode="auto">
          <a:xfrm>
            <a:off x="2932053" y="3449856"/>
            <a:ext cx="5888419" cy="301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181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Иностранный язык</a:t>
            </a:r>
            <a:r>
              <a:rPr lang="ru-RU" sz="28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8148861"/>
              </p:ext>
            </p:extLst>
          </p:nvPr>
        </p:nvGraphicFramePr>
        <p:xfrm>
          <a:off x="611561" y="1484785"/>
          <a:ext cx="8424934" cy="30837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633"/>
                <a:gridCol w="596112"/>
                <a:gridCol w="596112"/>
                <a:gridCol w="610541"/>
                <a:gridCol w="745817"/>
                <a:gridCol w="745817"/>
                <a:gridCol w="745817"/>
                <a:gridCol w="745817"/>
                <a:gridCol w="745817"/>
                <a:gridCol w="745817"/>
                <a:gridCol w="745817"/>
                <a:gridCol w="745817"/>
              </a:tblGrid>
              <a:tr h="404674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2020-2021 </a:t>
                      </a:r>
                      <a:r>
                        <a:rPr lang="ru-RU" sz="1600" dirty="0" err="1">
                          <a:effectLst/>
                        </a:rPr>
                        <a:t>уч.год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2021-2022 </a:t>
                      </a:r>
                      <a:r>
                        <a:rPr lang="ru-RU" sz="1600" dirty="0" err="1">
                          <a:effectLst/>
                        </a:rPr>
                        <a:t>уч.год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2022-2023 уч.год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4406"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 участников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Качество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Успеваемость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участников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Качество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Успеваемость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участников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Качество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Успеваемость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 балл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</a:tr>
              <a:tr h="4046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158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История</a:t>
            </a:r>
            <a:r>
              <a:rPr lang="ru-RU" sz="28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5998887"/>
              </p:ext>
            </p:extLst>
          </p:nvPr>
        </p:nvGraphicFramePr>
        <p:xfrm>
          <a:off x="539550" y="1700807"/>
          <a:ext cx="8208915" cy="3672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8822"/>
                <a:gridCol w="580827"/>
                <a:gridCol w="580827"/>
                <a:gridCol w="594887"/>
                <a:gridCol w="726694"/>
                <a:gridCol w="726694"/>
                <a:gridCol w="726694"/>
                <a:gridCol w="726694"/>
                <a:gridCol w="726694"/>
                <a:gridCol w="726694"/>
                <a:gridCol w="726694"/>
                <a:gridCol w="726694"/>
              </a:tblGrid>
              <a:tr h="294246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2020-2021 </a:t>
                      </a:r>
                      <a:r>
                        <a:rPr lang="ru-RU" sz="1600" dirty="0" err="1">
                          <a:effectLst/>
                        </a:rPr>
                        <a:t>уч.год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2021-2022 уч.год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2022-2023 уч.год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67891"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 участников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Качество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Успеваемость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участников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Качество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Успеваемость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балл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участников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Качество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Успеваемость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Средний балл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</a:tr>
              <a:tr h="510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57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158</TotalTime>
  <Words>574</Words>
  <Application>Microsoft Office PowerPoint</Application>
  <PresentationFormat>Экран (4:3)</PresentationFormat>
  <Paragraphs>449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Исполнительная</vt:lpstr>
      <vt:lpstr>Сравнительный анализ государственной итоговой аттестации по образовательным программам среднего общего образования и основного общего образования в МОБУ СОШ д. Николаевка  МР Уфимский район РБ за 2020- 2023 гг. </vt:lpstr>
      <vt:lpstr>       Результаты ОГЭ </vt:lpstr>
      <vt:lpstr>Презентация PowerPoint</vt:lpstr>
      <vt:lpstr>Математика</vt:lpstr>
      <vt:lpstr>Презентация PowerPoint</vt:lpstr>
      <vt:lpstr>Русский язык </vt:lpstr>
      <vt:lpstr>Презентация PowerPoint</vt:lpstr>
      <vt:lpstr>Иностранный язык </vt:lpstr>
      <vt:lpstr>История </vt:lpstr>
      <vt:lpstr>Презентация PowerPoint</vt:lpstr>
      <vt:lpstr>Физика </vt:lpstr>
      <vt:lpstr>Презентация PowerPoint</vt:lpstr>
      <vt:lpstr>Химия </vt:lpstr>
      <vt:lpstr>Презентация PowerPoint</vt:lpstr>
      <vt:lpstr>География </vt:lpstr>
      <vt:lpstr>Презентация PowerPoint</vt:lpstr>
      <vt:lpstr>Биология</vt:lpstr>
      <vt:lpstr>Презентация PowerPoint</vt:lpstr>
      <vt:lpstr>Обществознание </vt:lpstr>
      <vt:lpstr>Презентация PowerPoint</vt:lpstr>
      <vt:lpstr>Информатика и ИКТ </vt:lpstr>
      <vt:lpstr>Презентация PowerPoint</vt:lpstr>
      <vt:lpstr>Литература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Сравнительный анализ государственной итоговой аттестации по образовательным программам среднего общего образования и основного общего образования в МОБУ СОШ д. Николаевка  МР Уфимский район РБ за 2020- 2023 гг.</dc:title>
  <dc:creator>Елена Владимировна</dc:creator>
  <cp:lastModifiedBy>Елена Владимировна</cp:lastModifiedBy>
  <cp:revision>7</cp:revision>
  <dcterms:created xsi:type="dcterms:W3CDTF">2023-08-30T10:52:44Z</dcterms:created>
  <dcterms:modified xsi:type="dcterms:W3CDTF">2023-08-30T13:31:18Z</dcterms:modified>
</cp:coreProperties>
</file>